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765" r:id="rId3"/>
    <p:sldId id="397" r:id="rId4"/>
    <p:sldId id="263" r:id="rId5"/>
    <p:sldId id="398" r:id="rId6"/>
    <p:sldId id="265" r:id="rId7"/>
    <p:sldId id="2495" r:id="rId8"/>
    <p:sldId id="258" r:id="rId9"/>
    <p:sldId id="259" r:id="rId10"/>
    <p:sldId id="2497" r:id="rId11"/>
    <p:sldId id="261" r:id="rId12"/>
    <p:sldId id="262" r:id="rId13"/>
    <p:sldId id="2498" r:id="rId14"/>
    <p:sldId id="2501" r:id="rId15"/>
    <p:sldId id="2499" r:id="rId16"/>
    <p:sldId id="2500" r:id="rId17"/>
    <p:sldId id="2502" r:id="rId18"/>
    <p:sldId id="2503" r:id="rId19"/>
    <p:sldId id="2505" r:id="rId20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DED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5988"/>
  </p:normalViewPr>
  <p:slideViewPr>
    <p:cSldViewPr snapToGrid="0" snapToObjects="1">
      <p:cViewPr varScale="1">
        <p:scale>
          <a:sx n="112" d="100"/>
          <a:sy n="11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4" cy="498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4" cy="498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0449A-BDB2-E14E-9D27-B36056E8A519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7412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1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154"/>
            <a:ext cx="2950474" cy="4987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4" cy="4987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B20A6-BBAF-6441-B734-F97F55B4A1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8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31775" y="804863"/>
            <a:ext cx="7151688" cy="4022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949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3663" y="747713"/>
            <a:ext cx="6623050" cy="3725862"/>
          </a:xfrm>
          <a:prstGeom prst="rect">
            <a:avLst/>
          </a:prstGeom>
          <a:ln w="0">
            <a:noFill/>
          </a:ln>
        </p:spPr>
      </p:sp>
      <p:sp>
        <p:nvSpPr>
          <p:cNvPr id="59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1260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96" name="PlaceHolder 3"/>
          <p:cNvSpPr>
            <a:spLocks noGrp="1"/>
          </p:cNvSpPr>
          <p:nvPr>
            <p:ph type="sldNum" idx="9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1260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fld id="{CA137DBD-7608-4E57-BB28-9062D1F210D3}" type="slidenum">
              <a:rPr/>
              <a:pPr/>
              <a:t>18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61935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AB8858-4A95-1C49-AEA3-1C51F83A8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BA4FD74-2A1D-A049-8AF3-038F682C6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0C54DB2-B398-E94A-B7B7-0C6C3DEF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C8D52D6-5F50-4D4C-A14A-35A8D8FF9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8346772-A6D2-B54C-BE69-618CEC4E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401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ADEC3D-118C-0942-B6B3-47D70A89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862783-562E-A649-BD08-000795B00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1FCE8A6-182A-7C4B-B718-AD463A3F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BACA8B-7599-814E-AA26-04F83F92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BEC96AF-1EAB-5F4B-B6EC-45AF416D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7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464C64A-C1FE-0044-AE95-B161CA7A7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54B4E86-9F81-6E48-B113-C38EFE4AB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7836A3C-CD0D-1F46-84B2-49FADDADD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05807DF-1C29-C440-BA7E-5095C03D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3F91D39-E95A-D947-B690-E573230F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7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C7E860-975C-9749-9ADD-DC4548EB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E8EA774-5348-1744-AC56-7F9ABED90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C39192B-9232-AF4E-BC52-E97A23946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35F2FA0-515A-BC43-A968-E34ABE6DB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CD863BE-F87D-C34E-930B-B973C4B4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D266F5-7837-6547-AC9A-C9EFFFB25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B4EBF3-66E1-D44A-B082-B03DA27E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978696A-1801-1947-8530-DB7E70AD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745D510-9E42-9F47-AEC7-5A191E4E5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DF91AEA-895E-FF44-9171-5A3AF0BE6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49750F7-DB0E-AD42-BEFE-0E52C086D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35E6DA9-99AD-8643-BFFB-B936A7456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5A28473-9F4F-DE4B-8418-784B624D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4FCA0E7-7E30-8A4C-A81C-3DDFD6C8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54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DF1919C-D4BC-7740-839B-81E11869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749B3FC-4A8D-8B45-925C-7844CFCE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6E4C8B4-AD73-5D4E-ADC8-3A56F210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BC4286A-EE81-9E48-90B0-79ACCCAB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91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A222484-3C7F-5A4C-9F0D-82F2C3F7A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9B2BE867-6A4C-DD49-A908-44CEE86A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EDFC4CA-5B84-AF47-AA41-85CAD32D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73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C5C4B7-56C9-C545-BA38-11CFDAF50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221A120-F44F-B043-A1D8-51E6EE90B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63B454-8F2A-8A4C-AD03-9C28C19C0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78719C1-EC31-344C-A13F-12123B866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D2B0BF-21B6-9343-99D3-3B4DF6AC8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0E20B30-0820-EB4C-ABE1-E1C909D7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47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D61EF5-F083-C64E-A00F-8F5A4A2BE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0C12D26-C6AD-1D4F-BF6A-2DE2780DC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0D58AC1-6393-8A44-8219-B2F9095F6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119BCF9-2C40-6B40-977D-DAA6852F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327313C-0179-7F44-B3E6-546D9525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4EFBAB1-5AF2-5641-9501-209668D4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99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E5B1FB-8945-4746-9A6D-1A74FF7C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D91438E-B28D-8C42-8C49-1DE62DF8A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67ACF34-57D8-8945-94F5-5D590AFFF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918C68-701C-AA4F-867F-FA78BF08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4501F78-F0A6-7E44-A7F1-7FC55F5D2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3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6B6B97C-CF63-1D42-9306-D948C4107A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1B08C49-EF2B-A94B-A541-2E3CA4C10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E7E02CD-6CFC-F64B-ACFC-EE75C8457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4B1F5B-7B98-0C41-9C7D-16F44150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53C3472-05D5-A140-B86B-DBBFC1151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625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B89E4-11D1-4DC1-AEDA-30988EA03741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19485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46719-E1EF-4585-A0C9-5E3C3D1A8013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93257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334E6-9331-43C0-AEF1-E3F4F3957B8F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13951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B757A-2141-460F-9258-F0B9065A32AB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39372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A505A-A064-4E3D-AC8B-7529F1AF3257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88134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E45DA-93A2-42F4-A2E6-7BEE9F1B80F9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40904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559CF-5AA0-4976-89EC-B1DBD58D684E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55670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B34A6-F0AF-45D6-93D1-4680742FAD3C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37166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FB0A-CC5F-4D30-B1B9-21DC10541243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93678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CC065-158D-4E6C-B395-1FC833071897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0367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BD7AE1-9134-4319-818A-84F0787BD30C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39216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DDFD7-3AEE-46F0-AA6F-CDBC887FE658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161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F93D47-8E72-9444-8889-581AB207D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BC42F89-883F-0546-A7FF-315A5B87C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2DEB569-7252-5C46-894E-778B881857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D2D4B8-10DA-0A49-B488-41ED6987C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CE92A5-6D8A-8546-9462-3DF68594C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3103-3CB5-8345-9D97-4B4B47B6C7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91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719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fld id="{6BFFE496-05FA-489A-8F6A-724690EDCCDA}" type="slidenum">
              <a:rPr lang="ru-RU" altLang="ru-RU"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3115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432364" y="1773370"/>
            <a:ext cx="11353072" cy="160974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075" tIns="46038" rIns="92075" bIns="4603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b="1" cap="all" dirty="0">
              <a:solidFill>
                <a:srgbClr val="2D2D8A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 b="1" cap="all" dirty="0">
              <a:solidFill>
                <a:srgbClr val="2D2D8A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МУНИЦИПАЛЬНЫХ ОБРАЗОВАНИЙ КОСТРОМСКОЙ ОБЛАСТИ К ОТОПИТЕЛЬНОМУ ПЕРИОДУ 2026–2027 ГОДОВ, АВАРИЙНОСТЬ ПРИ ЭКСПЛУАТАЦИИ ОБЪЕКТОВ ЭЛЕКТРОЭНЕРГЕТИКИ И ТЕПЛОСНАБЖЕНИЯ</a:t>
            </a:r>
            <a:r>
              <a:rPr lang="ru-RU" sz="2400" b="1" dirty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2D2D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 b="1" dirty="0">
              <a:ln w="1905"/>
              <a:solidFill>
                <a:srgbClr val="2D2D8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4000" y="4303484"/>
            <a:ext cx="9144000" cy="685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000" b="1" dirty="0">
              <a:ln w="1905"/>
              <a:gradFill>
                <a:gsLst>
                  <a:gs pos="0">
                    <a:srgbClr val="2D2D8A">
                      <a:shade val="20000"/>
                      <a:satMod val="200000"/>
                    </a:srgbClr>
                  </a:gs>
                  <a:gs pos="78000">
                    <a:srgbClr val="2D2D8A">
                      <a:tint val="90000"/>
                      <a:shade val="89000"/>
                      <a:satMod val="220000"/>
                    </a:srgbClr>
                  </a:gs>
                  <a:gs pos="100000">
                    <a:srgbClr val="2D2D8A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33882" y="3637177"/>
            <a:ext cx="11150035" cy="10895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spc="-1" dirty="0" smtClean="0">
                <a:solidFill>
                  <a:srgbClr val="333399">
                    <a:lumMod val="75000"/>
                  </a:srgb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Доклад </a:t>
            </a:r>
            <a:r>
              <a:rPr lang="ru-RU" sz="2400" b="1" spc="-1" dirty="0" err="1" smtClean="0">
                <a:solidFill>
                  <a:srgbClr val="333399">
                    <a:lumMod val="75000"/>
                  </a:srgb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и.о</a:t>
            </a:r>
            <a:r>
              <a:rPr lang="ru-RU" sz="2400" b="1" spc="-1" dirty="0" smtClean="0">
                <a:solidFill>
                  <a:srgbClr val="333399">
                    <a:lumMod val="75000"/>
                  </a:srgb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начальника отдела государственного энергетического надзора             по Ярославской и Костромской областям</a:t>
            </a:r>
            <a:br>
              <a:rPr lang="ru-RU" sz="2400" b="1" spc="-1" dirty="0" smtClean="0">
                <a:solidFill>
                  <a:srgbClr val="333399">
                    <a:lumMod val="75000"/>
                  </a:srgb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</a:br>
            <a:r>
              <a:rPr lang="ru-RU" sz="2400" b="1" spc="-1" dirty="0" err="1" smtClean="0">
                <a:solidFill>
                  <a:srgbClr val="333399">
                    <a:lumMod val="75000"/>
                  </a:srgb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Шальковой</a:t>
            </a:r>
            <a:r>
              <a:rPr lang="ru-RU" sz="2400" b="1" spc="-1" dirty="0" smtClean="0">
                <a:solidFill>
                  <a:srgbClr val="333399">
                    <a:lumMod val="75000"/>
                  </a:srgb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Юлии Александровны</a:t>
            </a:r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 flipV="1">
            <a:off x="1219199" y="5110826"/>
            <a:ext cx="95885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5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" name="Text Box 4"/>
          <p:cNvSpPr/>
          <p:nvPr/>
        </p:nvSpPr>
        <p:spPr>
          <a:xfrm>
            <a:off x="1828920" y="6074668"/>
            <a:ext cx="8534160" cy="39865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сентября 2026 </a:t>
            </a: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ru-RU" sz="20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3"/>
          <p:cNvSpPr txBox="1"/>
          <p:nvPr/>
        </p:nvSpPr>
        <p:spPr>
          <a:xfrm>
            <a:off x="419644" y="1842158"/>
            <a:ext cx="11353072" cy="553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60957" tIns="60957" rIns="60957" bIns="60957" numCol="1" spcCol="38100" rtlCol="0" anchor="t">
            <a:spAutoFit/>
          </a:bodyPr>
          <a:lstStyle/>
          <a:p>
            <a:pPr algn="ctr" defTabSz="1037115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 Narrow"/>
              </a:rPr>
              <a:t>Готовность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 Narrow"/>
              </a:rPr>
              <a:t>к отопительному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 Narrow"/>
              </a:rPr>
              <a:t>периоду 2026–2027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 Narrow"/>
              </a:rPr>
              <a:t>годах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D83F6441-7C9C-4D99-A92C-08033D3D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2708" y="6465500"/>
            <a:ext cx="309283" cy="365125"/>
          </a:xfrm>
        </p:spPr>
        <p:txBody>
          <a:bodyPr/>
          <a:lstStyle/>
          <a:p>
            <a:fld id="{6CE83103-3CB5-8345-9D97-4B4B47B6C798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445" y="2643580"/>
            <a:ext cx="113530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20 Федерального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акон</a:t>
            </a:r>
            <a:r>
              <a:rPr lang="ru-RU" alt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от 27 июля 2010 г.</a:t>
            </a:r>
            <a:r>
              <a:rPr lang="en-US" alt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190–ФЗ</a:t>
            </a:r>
            <a:r>
              <a:rPr lang="ru-RU" alt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</a:t>
            </a:r>
            <a:r>
              <a:rPr lang="en-US" alt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теплоснабжении</a:t>
            </a:r>
            <a:r>
              <a:rPr lang="ru-RU" alt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endParaRPr lang="ru-RU" alt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Минэнерго РФ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13.11.2024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2234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Правил обеспечения готовности к отопительному периоду и Порядка проведения оценки обеспечения готовности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отопительному периоду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endParaRPr lang="ru-RU" alt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Готовность к отопительному периоду должна быть обеспечена</a:t>
            </a:r>
            <a:endParaRPr lang="ru-RU" alt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образованиями;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теплоснабжающими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теплосетевыми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организациями;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потребителями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энергии.</a:t>
            </a:r>
          </a:p>
        </p:txBody>
      </p:sp>
      <p:grpSp>
        <p:nvGrpSpPr>
          <p:cNvPr id="22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23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4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6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7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5531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379" y="1629742"/>
            <a:ext cx="10340788" cy="549275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отопительному периоду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8F52ECA5-F169-4C40-92D9-63CBDBFD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6871" y="6453051"/>
            <a:ext cx="228600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1526" y="2214030"/>
            <a:ext cx="11369645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Разработать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подготовки к отопительному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периоду.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Утвердить (актуализировать) порядок (план) действий по ликвидации последствий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аварийных ситуаций 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теплоснабжения в муниципальном образовании (в том числе с применением электронного моделирования аварийных ситуаций).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15 февраля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размещается на официальном сайте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 февраля 2026 г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Утвердить (актуализировать) схему теплоснабжения в соответствии с требованиями постановления Правительства Российской Федерации от 22 февраля 2012 г. № 154 «О требованиях к схемам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теплоснабжения, порядку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разработки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утверждения».</a:t>
            </a:r>
          </a:p>
          <a:p>
            <a:pPr algn="just">
              <a:spcBef>
                <a:spcPts val="600"/>
              </a:spcBef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подготовку к отопительному периоду бесхозяйных объектов теплоснабжения, в отношении которых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определена организация по содержанию и обслуживанию.</a:t>
            </a:r>
          </a:p>
          <a:p>
            <a:pPr algn="just"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Осуществить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обеспечения готовности к отопительному периоду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теплоснабжающих/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теплосетевых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 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 тепловой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2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6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9432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02522" y="6408601"/>
            <a:ext cx="371375" cy="365125"/>
          </a:xfrm>
        </p:spPr>
        <p:txBody>
          <a:bodyPr/>
          <a:lstStyle/>
          <a:p>
            <a:pPr algn="ctr"/>
            <a:fld id="{86CB4B4D-7CA3-9044-876B-883B54F8677D}" type="slidenum">
              <a:rPr lang="ru-RU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7805" y="-477079"/>
            <a:ext cx="123173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0959" tIns="60959" rIns="60959" bIns="60959" numCol="1" spcCol="38100" rtlCol="0" anchor="t">
            <a:spAutoFit/>
          </a:bodyPr>
          <a:lstStyle/>
          <a:p>
            <a:pPr defTabSz="1038809" hangingPunct="0"/>
            <a:endParaRPr lang="ru-RU" sz="2000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62451" y="1265456"/>
            <a:ext cx="11553411" cy="492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готовности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отопительному периоду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81C0303-56A8-AC4E-B665-90783919C80D}"/>
              </a:ext>
            </a:extLst>
          </p:cNvPr>
          <p:cNvSpPr/>
          <p:nvPr/>
        </p:nvSpPr>
        <p:spPr>
          <a:xfrm>
            <a:off x="676259" y="1727786"/>
            <a:ext cx="11026263" cy="1200329"/>
          </a:xfrm>
          <a:prstGeom prst="rect">
            <a:avLst/>
          </a:prstGeom>
          <a:ln w="19050"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проведения оценки обеспечения готовности Комиссия осуществляет оценку готовности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объекта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обеспечения готовности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 их 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 готовности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отопительному периоду,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на основании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 готовности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работе в отопительный период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E7715E0B-6237-0C43-B1D5-0FD0D36AF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104522"/>
              </p:ext>
            </p:extLst>
          </p:nvPr>
        </p:nvGraphicFramePr>
        <p:xfrm>
          <a:off x="552976" y="3732684"/>
          <a:ext cx="11026262" cy="2567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0675">
                  <a:extLst>
                    <a:ext uri="{9D8B030D-6E8A-4147-A177-3AD203B41FA5}">
                      <a16:colId xmlns="" xmlns:a16="http://schemas.microsoft.com/office/drawing/2014/main" val="49911589"/>
                    </a:ext>
                  </a:extLst>
                </a:gridCol>
                <a:gridCol w="4765587">
                  <a:extLst>
                    <a:ext uri="{9D8B030D-6E8A-4147-A177-3AD203B41FA5}">
                      <a16:colId xmlns="" xmlns:a16="http://schemas.microsoft.com/office/drawing/2014/main" val="3650401936"/>
                    </a:ext>
                  </a:extLst>
                </a:gridCol>
              </a:tblGrid>
              <a:tr h="436231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готовности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готовности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4121115217"/>
                  </a:ext>
                </a:extLst>
              </a:tr>
              <a:tr h="763405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«Не готов»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меньше 0,8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91925413"/>
                  </a:ext>
                </a:extLst>
              </a:tr>
              <a:tr h="763405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«Готов с условиями»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меньше 0,9 и больше либо равен 0,8</a:t>
                      </a:r>
                      <a:endParaRPr lang="ru-RU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7619041"/>
                  </a:ext>
                </a:extLst>
              </a:tr>
              <a:tr h="604151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«Готов»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равен или больше 0,9</a:t>
                      </a:r>
                      <a:endParaRPr lang="ru-RU" sz="1800" b="1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  <a:alpha val="6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5703546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610C5AA-AE16-EE41-B028-20094F03DE04}"/>
              </a:ext>
            </a:extLst>
          </p:cNvPr>
          <p:cNvSpPr/>
          <p:nvPr/>
        </p:nvSpPr>
        <p:spPr>
          <a:xfrm>
            <a:off x="611625" y="2991004"/>
            <a:ext cx="112787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Индекс готовности определяется как среднеарифметическое значение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индексов готовности объектов оценки на основании оценочного листа.</a:t>
            </a:r>
          </a:p>
        </p:txBody>
      </p:sp>
      <p:grpSp>
        <p:nvGrpSpPr>
          <p:cNvPr id="12" name="Group 36"/>
          <p:cNvGrpSpPr/>
          <p:nvPr/>
        </p:nvGrpSpPr>
        <p:grpSpPr>
          <a:xfrm>
            <a:off x="0" y="-134064"/>
            <a:ext cx="12191640" cy="1611000"/>
            <a:chOff x="0" y="127080"/>
            <a:chExt cx="9143640" cy="1611000"/>
          </a:xfrm>
        </p:grpSpPr>
        <p:sp>
          <p:nvSpPr>
            <p:cNvPr id="13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338056"/>
              <a:ext cx="1056960" cy="1400024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2265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783" y="1550698"/>
            <a:ext cx="10515600" cy="518206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 «особой важности»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2257" y="6356351"/>
            <a:ext cx="363071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4A281F94-9CAC-4CCC-BC05-4009C25F6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711"/>
            <a:ext cx="2295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40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endParaRPr lang="ru-RU" altLang="zh-CN" dirty="0"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FA569E1-CAC1-48AB-B791-35275836920D}"/>
              </a:ext>
            </a:extLst>
          </p:cNvPr>
          <p:cNvSpPr txBox="1"/>
          <p:nvPr/>
        </p:nvSpPr>
        <p:spPr>
          <a:xfrm>
            <a:off x="432364" y="2158003"/>
            <a:ext cx="11444439" cy="665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51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индекса готовности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теплоснабжающих и теплосетевых организаций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 может быть более 0,8 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случае, если хотя бы один из нижеперечисленных показателей готовности равен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2364" y="3021922"/>
            <a:ext cx="1135307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наличия акта о проведении очистки и промывки тепловых сетей, тепловых пунктов (подпункт 9.3.21 пункта 9 Правил);</a:t>
            </a: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актов проведения гидравлических испытаний на прочность и плотность трубопроводов тепловых сетей (подпункт 9.3.19 пункта 9 Правил);</a:t>
            </a: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разработанного нормативно-технического документа по организации ремонтного производства, разработке ремонтной документации, планированию и подготовке к ремонту, выводу в ремонт и производству ремонта, а также приемке и оценке качества ремонта (пункт 9.3.14 пункта 9 Правил обеспечения готовности к отопительному периоду).</a:t>
            </a:r>
          </a:p>
          <a:p>
            <a:endParaRPr lang="ru-RU" dirty="0"/>
          </a:p>
        </p:txBody>
      </p:sp>
      <p:grpSp>
        <p:nvGrpSpPr>
          <p:cNvPr id="13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332179"/>
              <a:ext cx="1056960" cy="1405901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6725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81" y="1528865"/>
            <a:ext cx="10515600" cy="887703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создании комиссии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разработка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оценки готовности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8F52ECA5-F169-4C40-92D9-63CBDBFD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1" y="6385498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364" y="2556913"/>
            <a:ext cx="113530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комиссии до 15 августа.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программой определяется: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лиц и объектов, подлежащих оценке готовности.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обязанности членов комиссии, а также порядок и способ участия в работе комиссии.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график работы.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 и оценочный лист.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подачи документов.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документов после исправления замечаний и повторного рассмотрения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7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2643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614" y="1364230"/>
            <a:ext cx="10515600" cy="905411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6364DF7-F5F3-4449-8E51-BBF937C8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7576" y="6350540"/>
            <a:ext cx="416859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2364" y="2245350"/>
            <a:ext cx="113530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Информирование о начале работы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20 дней до начала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работы:</a:t>
            </a: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Разместить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информацию на официальном сайте уполномоченных органов утвержденную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программу.</a:t>
            </a:r>
          </a:p>
          <a:p>
            <a:pPr marL="457200" indent="-457200" algn="just">
              <a:spcAft>
                <a:spcPts val="0"/>
              </a:spcAft>
              <a:buAutoNum type="arabicPeriod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Направить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уведомления каждому лицу, подлежащему оценке обеспечения готовности.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Дату начала работы Комиссии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 документов по п. 9-11 Правил (расписанный полностью) и оценочный лист.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1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3440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80" y="1570608"/>
            <a:ext cx="10515600" cy="567797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+mn-cs"/>
              </a:rPr>
              <a:t>Работа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+mn-cs"/>
              </a:rPr>
              <a:t>Комиссии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16" name="Номер слайда 15">
            <a:extLst>
              <a:ext uri="{FF2B5EF4-FFF2-40B4-BE49-F238E27FC236}">
                <a16:creationId xmlns="" xmlns:a16="http://schemas.microsoft.com/office/drawing/2014/main" id="{C1D4CAD1-000A-4E67-BBF0-1AE9D11E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5276" y="6356351"/>
            <a:ext cx="300319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364" y="2261937"/>
            <a:ext cx="113530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отношении теплоснабжающих/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теплосетевых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организаций и потребителей тепловой энергии, расчет индекса готовности и проверка оценочных листов осуществляется единой теплоснабжающей организацией, в зону деятельности которой входит система теплоснабжения.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проведения 10 календарных дней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даты предоставления документов в комиссию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Результата проверки и произведенного расчета индекса готовности в отношении каждого объекта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позднее 5 рабочих дней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направляются единой теплоснабжающей организацией в комиссию муниципального образования для определения уровня готовности.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оценки обеспечения готовности оформляются в акте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акту прилагается заполненный оценочный лист на каждый объект оценки обеспечения готовности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3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0605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27" y="1674976"/>
            <a:ext cx="10982919" cy="537243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паспортов готовности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23B45619-7B4A-49D3-A6D8-E2BE5DA13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630" y="6388102"/>
            <a:ext cx="479612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364" y="2276195"/>
            <a:ext cx="1135307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Паспорт обеспечения готовности к отопительному периоду выдается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5 рабочих дней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 дня подписания акта, в случаях, если в отношении проверяемого лица установлен уровень готовности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«Готов»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установления уровня готовности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«Готов с условиями»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если сроки устранения замечаний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повторная оценка обеспечения готовности на предмет устранения ранее выданных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замечаний выходят за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рамки составления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акта.</a:t>
            </a:r>
          </a:p>
          <a:p>
            <a:pPr indent="457200" algn="just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600"/>
              </a:spcBef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составления акта определяются председателем (заместителем председателя) комиссии,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позднее: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сентября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потребителей тепловой энергии;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октября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теплоснабжающих  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теплосетевых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организаций;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ноября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муниципальных образований.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21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2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3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4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747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114" y="1584190"/>
            <a:ext cx="10515600" cy="905411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итогов оценки обеспечения готовности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FA1CAF9-CEE3-426C-9788-3C4D78E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3569" y="6371920"/>
            <a:ext cx="443753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644" y="2701239"/>
            <a:ext cx="113530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Сводная информация о результатах оценки обеспечения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готовности                      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указанием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проверяемого лица (наименование муниципальных образований),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готовности (готов, готов с условиями, не готов),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индекса готовности (числовое значение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подлежит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опубликованию на официальных сайтах уполномоченных органов в информационно-телекоммуникационной сети "Интернет"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срок до 1 декабря 2026 г.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7067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27" y="1490040"/>
            <a:ext cx="11046616" cy="827761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Продолжение подготовки посредством устранения замечаний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364" y="2466474"/>
            <a:ext cx="113067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Лица, не получившие паспорт до установленной даты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обязаны продолжить подготовку к отопительному периоду посредством устранения указанных в оценочном листе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замечаний.</a:t>
            </a:r>
          </a:p>
          <a:p>
            <a:pPr indent="450215" algn="just">
              <a:spcAft>
                <a:spcPts val="0"/>
              </a:spcAft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неустранения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замечаний, указанных в акте,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установленный срок лицами, (муниципальные образования, ТСО, владельцы т/с), комиссия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течение 5 рабочих дней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 дня подписания акта передает данные федеральному органу исполнительной власти, уполномоченному на осуществление федерального государственного энергетического надзора, федерального государственного надзора в области промышленной безопасности.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5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0948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81" y="1596400"/>
            <a:ext cx="10515600" cy="827761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Аварийность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эксплуатации объектов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теплоснабжения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2445" y="2424161"/>
            <a:ext cx="113530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февраля 2026 г.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произошло обрушение кровли здания мазутной котельной, расположенной в селе Угодичи Ростовского района Ярославской области, эксплуатируемой ГП ЯО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Яроблводоканал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февраля 2026 г.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мазутная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котельная «Угодичи» работала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штатном режиме: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 КВА-2,5-95 № 1 – находился в работе;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котел КВГМ-1,0 № 2 (произведена растопка котла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08:00 15.02.2026) - находился в работе;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насос сетевой №1 - находился в работе;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насос сетевой № 2 – в резерве;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насос мазута № 1 - находился в работе;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насос мазута № 2 – в резерве;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насос внутреннего контура в работе - находился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работе.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наружного воздуха составляла - 11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С, рабочая температура котла 74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3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04249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503" y="1369127"/>
            <a:ext cx="5999933" cy="827761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здания котельной «Угодичи» после обрушения кровли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Расследование аварий\IMG_20260414_162900_1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98" y="2119366"/>
            <a:ext cx="3759200" cy="460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Расследование аварий\IMG_20260414_162921_1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4" y="2119366"/>
            <a:ext cx="3723118" cy="46021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79400" y="1596132"/>
            <a:ext cx="528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котельной «Угодичи» после обрушения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кровли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5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21237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364" y="1792649"/>
            <a:ext cx="11353072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15.02.2026 в 13:10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произошло обрушение кровли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частичным разрушением стенового комплекта здания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мазутной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котельной «Угодичи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spcBef>
                <a:spcPts val="6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15.02.2026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14:20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котельное оборудование остановлено персоналом котельной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16.02.2026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02:35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 запуск передвижной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блочно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-модульной котельной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аварии от системы теплоснабжения отключены следующие потребители: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 (этажность - 2),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частных (индивидуальных) жилых дома,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объекта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значимости, в том числе: средняя общеобразовательная школа, детский сад, сельский дом культуры, фельдшерско-акушерский пункт.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тепловая нагрузка составляет 4,47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МВт.</a:t>
            </a:r>
          </a:p>
        </p:txBody>
      </p:sp>
      <p:grpSp>
        <p:nvGrpSpPr>
          <p:cNvPr id="7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77651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364" y="1683521"/>
            <a:ext cx="1135307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Приказом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Центральным управлением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16 февраля 2026 г. № ПР-210-135-о создана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расследованию причин аварийной ситуации в сфере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Принято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привлечь к расследованию аварийной ситуации экспертную организацию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судебных экспертиз и исследований».</a:t>
            </a:r>
          </a:p>
          <a:p>
            <a:pPr algn="just"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2026 г.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завершено расследование причин аварийной ситуации.</a:t>
            </a:r>
          </a:p>
          <a:p>
            <a:pPr algn="just"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комиссии -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обрушение кровли с частичным разрушением стенового комплекта здания мазутной котельной произошло в результате: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нарушения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допустимых нагрузок несущих строительных конструкций;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потеря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несущей способности кладки под опорами;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требований к своевременному выявлению дефектов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ремонта здания котельной.</a:t>
            </a:r>
          </a:p>
          <a:p>
            <a:pPr algn="just">
              <a:spcBef>
                <a:spcPts val="600"/>
              </a:spcBef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окончанию расследования аварийной ситуации на мазутной котельной в с. Угодичи отделом государственного энергетического надзора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Ярославской и Костромской областям составлен акт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расследовании причин аварийной ситуации в сфере теплоснабжения, произошедшей 15.02.2026 Ярославская область, Ростовский район, с. Угодичи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Возбуждены административные дела по ст. 9.11 КоАП РФ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юридического лица и в отношении должностных лиц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01196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23A760-9CED-4E89-9515-F0F532DB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81" y="1566000"/>
            <a:ext cx="10515600" cy="827761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Аварийность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эксплуатации объектов электроэнергетики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364" y="2571241"/>
            <a:ext cx="1135307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 со смертельным исходом произошел 5 марта 2026 г.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работником филиала ПАО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Россети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Черноземное предприятие магистральных электрических сетей, Белгородская область.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 несчастного случая.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 работ по проведению высоковольтных испытаний в шинном отсеке ячейки 111 ЗНШ-1-35 инженер по испытаниям 1 категории службы диагностики приблизился к токоведущим частям, находящимся под напряжением, в результате чего получил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электротравму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несовместимую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жизнью.</a:t>
            </a:r>
          </a:p>
        </p:txBody>
      </p:sp>
      <p:grpSp>
        <p:nvGrpSpPr>
          <p:cNvPr id="5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7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14365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8C1C39F-B0B2-477F-A5B9-37B561C7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749" y="6356351"/>
            <a:ext cx="434788" cy="365125"/>
          </a:xfrm>
        </p:spPr>
        <p:txBody>
          <a:bodyPr/>
          <a:lstStyle/>
          <a:p>
            <a:fld id="{E7E913D8-9CD6-4AD3-A091-34EDA066976B}" type="slidenum">
              <a:rPr lang="ru-RU" sz="1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364" y="1683521"/>
            <a:ext cx="1135307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работником филиала ПАО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Россети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Урал» – «Свердловэнерго»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произошел 2 марта 2026 года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 несчастного случая.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Бригада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четырех человек была допущена по наряду-допуску для текущего ремонта силового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трансформатора (далее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Т1) на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открытом распределительном устройстве 110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электрической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подстанции 110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Бунарская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подъемом на высоту с применением приставной и стационарной лестницы.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При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расширении рабочего места и производстве работ, не предусмотренных нарядом-допуском, по очистке снега с козырька распределительного шкафа 1С 110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Т1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электромонтер приблизился на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недопустимое расстояние к распределительному шкафу 1С 110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Т1, находящемуся под напряжением со стороны 1С 110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результате чего попал под напряжение. Была вызвана скорая помощь, пострадавшего доставили в городскую больницу,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марта 2026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перевели в ожоговое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отделение. 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2026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пострадавший скончался.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36"/>
          <p:cNvGrpSpPr/>
          <p:nvPr/>
        </p:nvGrpSpPr>
        <p:grpSpPr>
          <a:xfrm>
            <a:off x="360" y="0"/>
            <a:ext cx="12191640" cy="1611000"/>
            <a:chOff x="0" y="127080"/>
            <a:chExt cx="9143640" cy="1611000"/>
          </a:xfrm>
        </p:grpSpPr>
        <p:sp>
          <p:nvSpPr>
            <p:cNvPr id="1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289450"/>
              <a:ext cx="1056960" cy="144863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36624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 2"/>
          <p:cNvSpPr/>
          <p:nvPr/>
        </p:nvSpPr>
        <p:spPr>
          <a:xfrm>
            <a:off x="1524000" y="1987560"/>
            <a:ext cx="9143640" cy="2628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>
            <a:noAutofit/>
          </a:bodyPr>
          <a:lstStyle/>
          <a:p>
            <a:pPr algn="ctr"/>
            <a:endParaRPr lang="ru-RU" spc="-1" dirty="0">
              <a:solidFill>
                <a:srgbClr val="000000"/>
              </a:solidFill>
              <a:latin typeface="Open Sans"/>
            </a:endParaRPr>
          </a:p>
          <a:p>
            <a:pPr algn="ctr"/>
            <a:r>
              <a:rPr lang="ru-RU" sz="2800" spc="-1" dirty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76" name="Rectangle 3"/>
          <p:cNvSpPr/>
          <p:nvPr/>
        </p:nvSpPr>
        <p:spPr>
          <a:xfrm>
            <a:off x="1524000" y="5037909"/>
            <a:ext cx="9143640" cy="685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noAutofit/>
          </a:bodyPr>
          <a:lstStyle/>
          <a:p>
            <a:pPr algn="ctr">
              <a:lnSpc>
                <a:spcPct val="90000"/>
              </a:lnSpc>
            </a:pPr>
            <a:endParaRPr lang="ru-RU" sz="2000" b="1" spc="-1">
              <a:solidFill>
                <a:srgbClr val="4040B2"/>
              </a:solidFill>
              <a:latin typeface="Calibri"/>
            </a:endParaRPr>
          </a:p>
        </p:txBody>
      </p:sp>
      <p:grpSp>
        <p:nvGrpSpPr>
          <p:cNvPr id="477" name="Group 36"/>
          <p:cNvGrpSpPr/>
          <p:nvPr/>
        </p:nvGrpSpPr>
        <p:grpSpPr>
          <a:xfrm>
            <a:off x="1524000" y="152280"/>
            <a:ext cx="9143640" cy="1620720"/>
            <a:chOff x="0" y="152280"/>
            <a:chExt cx="9143640" cy="1620720"/>
          </a:xfrm>
        </p:grpSpPr>
        <p:sp>
          <p:nvSpPr>
            <p:cNvPr id="47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7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8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81" name="Text Box 40"/>
            <p:cNvSpPr/>
            <p:nvPr/>
          </p:nvSpPr>
          <p:spPr>
            <a:xfrm>
              <a:off x="735120" y="152280"/>
              <a:ext cx="8319600" cy="838776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b="1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b="1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82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201600" y="58428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3" name="Line 2"/>
          <p:cNvSpPr/>
          <p:nvPr/>
        </p:nvSpPr>
        <p:spPr>
          <a:xfrm>
            <a:off x="1952400" y="5121000"/>
            <a:ext cx="850104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endParaRPr lang="ru-RU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4" name="Line 2"/>
          <p:cNvSpPr/>
          <p:nvPr/>
        </p:nvSpPr>
        <p:spPr>
          <a:xfrm>
            <a:off x="1524000" y="-987120"/>
            <a:ext cx="914400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endParaRPr lang="ru-RU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PlaceHolder 1"/>
          <p:cNvSpPr>
            <a:spLocks noGrp="1"/>
          </p:cNvSpPr>
          <p:nvPr>
            <p:ph type="sldNum" idx="4294967295"/>
          </p:nvPr>
        </p:nvSpPr>
        <p:spPr>
          <a:xfrm>
            <a:off x="9780580" y="6275544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0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6081</TotalTime>
  <Words>1455</Words>
  <Application>Microsoft Office PowerPoint</Application>
  <PresentationFormat>Широкоэкранный</PresentationFormat>
  <Paragraphs>197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NSimSun</vt:lpstr>
      <vt:lpstr>Arial</vt:lpstr>
      <vt:lpstr>Arial Narrow</vt:lpstr>
      <vt:lpstr>Calibri</vt:lpstr>
      <vt:lpstr>Calibri Light</vt:lpstr>
      <vt:lpstr>DejaVu Sans</vt:lpstr>
      <vt:lpstr>等线</vt:lpstr>
      <vt:lpstr>Open Sans</vt:lpstr>
      <vt:lpstr>Symbol</vt:lpstr>
      <vt:lpstr>Tempora LGC Uni</vt:lpstr>
      <vt:lpstr>Times New Roman</vt:lpstr>
      <vt:lpstr>Тема Office</vt:lpstr>
      <vt:lpstr>Оформление по умолчанию</vt:lpstr>
      <vt:lpstr>Презентация PowerPoint</vt:lpstr>
      <vt:lpstr>Презентация PowerPoint</vt:lpstr>
      <vt:lpstr>Подготовка к отопительному периоду</vt:lpstr>
      <vt:lpstr>Презентация PowerPoint</vt:lpstr>
      <vt:lpstr>Вопросы «особой важности»</vt:lpstr>
      <vt:lpstr>Приказ о создании комиссии  и разработка программы оценки готовности</vt:lpstr>
      <vt:lpstr>Организация работы Комиссии</vt:lpstr>
      <vt:lpstr>Работа Комиссии</vt:lpstr>
      <vt:lpstr>Оформление паспортов готовности</vt:lpstr>
      <vt:lpstr>Публикация итогов оценки обеспечения готовности</vt:lpstr>
      <vt:lpstr>Продолжение подготовки посредством устранения замечаний</vt:lpstr>
      <vt:lpstr>Аварийность при эксплуатации объектов теплоснабжения</vt:lpstr>
      <vt:lpstr>Внутри здания котельной «Угодичи» после обрушения кровли</vt:lpstr>
      <vt:lpstr>Презентация PowerPoint</vt:lpstr>
      <vt:lpstr>Презентация PowerPoint</vt:lpstr>
      <vt:lpstr>Аварийность при эксплуатации объектов электроэнергетики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Смирнова Марина Владимировна</cp:lastModifiedBy>
  <cp:revision>390</cp:revision>
  <cp:lastPrinted>2026-09-07T06:06:01Z</cp:lastPrinted>
  <dcterms:created xsi:type="dcterms:W3CDTF">2025-02-19T06:07:45Z</dcterms:created>
  <dcterms:modified xsi:type="dcterms:W3CDTF">2026-09-11T08:44:19Z</dcterms:modified>
</cp:coreProperties>
</file>